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6" r:id="rId3"/>
    <p:sldId id="268" r:id="rId4"/>
    <p:sldId id="261" r:id="rId5"/>
    <p:sldId id="267" r:id="rId6"/>
    <p:sldId id="264" r:id="rId7"/>
    <p:sldId id="269" r:id="rId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86000"/>
            <a:ext cx="9199245" cy="1615827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spc="-5" dirty="0" smtClean="0"/>
              <a:t/>
            </a:r>
            <a:br>
              <a:rPr lang="fr-FR" spc="-5" dirty="0" smtClean="0"/>
            </a:br>
            <a:r>
              <a:rPr lang="fr-FR" spc="-5" dirty="0" smtClean="0"/>
              <a:t>LESON # 4 </a:t>
            </a:r>
            <a:br>
              <a:rPr lang="fr-FR" spc="-5" dirty="0" smtClean="0"/>
            </a:br>
            <a:r>
              <a:rPr lang="fr-FR" spc="-5" dirty="0" smtClean="0"/>
              <a:t>SIK GRD</a:t>
            </a: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5652655"/>
            <a:ext cx="5486400" cy="423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2022</a:t>
            </a:r>
            <a:endParaRPr lang="fr-FR" sz="20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 LESON 2 SA SE: 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362200"/>
            <a:ext cx="11125200" cy="3810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kòm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konprann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kisa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tou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fasilite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sitye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aktivite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GRD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atravè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ladanl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domèn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chak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domèn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pwòp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konpozant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/>
              <a:t>Definisyon</a:t>
            </a:r>
            <a:r>
              <a:rPr lang="fr-FR" dirty="0"/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/>
              <a:t>«</a:t>
            </a:r>
            <a:r>
              <a:rPr lang="fr-FR" dirty="0"/>
              <a:t> GR »</a:t>
            </a:r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133600"/>
            <a:ext cx="11125200" cy="3276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defini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fason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sa :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Pwosesis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planifilasyon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òganizasyon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direksyon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konwol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 Ki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donk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enplike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ansanm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baz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elabore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 Li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redwi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oubyen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sèlman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men li mande pou tout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respekte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plan an.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err="1"/>
              <a:t>D</a:t>
            </a:r>
            <a:r>
              <a:rPr lang="fr-CH" sz="4000" dirty="0" err="1" smtClean="0"/>
              <a:t>omèn</a:t>
            </a:r>
            <a:r>
              <a:rPr lang="fr-CH" sz="4000" dirty="0" smtClean="0"/>
              <a:t> </a:t>
            </a:r>
            <a:r>
              <a:rPr lang="fr-CH" sz="4000" dirty="0" err="1"/>
              <a:t>ak</a:t>
            </a:r>
            <a:r>
              <a:rPr lang="fr-CH" sz="4000" dirty="0"/>
              <a:t> </a:t>
            </a:r>
            <a:r>
              <a:rPr lang="fr-CH" sz="4000" dirty="0" err="1"/>
              <a:t>konpozant</a:t>
            </a:r>
            <a:r>
              <a:rPr lang="fr-CH" sz="4000" dirty="0"/>
              <a:t> « GRD »</a:t>
            </a:r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143000"/>
            <a:ext cx="6248400" cy="609600"/>
          </a:xfrm>
          <a:prstGeom prst="rect">
            <a:avLst/>
          </a:prstGeom>
        </p:spPr>
        <p:txBody>
          <a:bodyPr rtlCol="0">
            <a:normAutofit fontScale="250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fr-CH" sz="4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Kelkeswa</a:t>
            </a:r>
            <a:r>
              <a:rPr lang="fr-CH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pwojè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GRD li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domèn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 : </a:t>
            </a:r>
          </a:p>
          <a:p>
            <a:pPr algn="just">
              <a:lnSpc>
                <a:spcPct val="150000"/>
              </a:lnSpc>
              <a:defRPr/>
            </a:pP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Rediksyon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evènman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advès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rekiperasyon</a:t>
            </a:r>
            <a:r>
              <a:rPr lang="fr-CH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fr-CH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endParaRPr lang="en-US" sz="20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382737"/>
              </p:ext>
            </p:extLst>
          </p:nvPr>
        </p:nvGraphicFramePr>
        <p:xfrm>
          <a:off x="914400" y="2286000"/>
          <a:ext cx="9906000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385">
                  <a:extLst>
                    <a:ext uri="{9D8B030D-6E8A-4147-A177-3AD203B41FA5}">
                      <a16:colId xmlns:a16="http://schemas.microsoft.com/office/drawing/2014/main" val="1523157490"/>
                    </a:ext>
                  </a:extLst>
                </a:gridCol>
                <a:gridCol w="2494705">
                  <a:extLst>
                    <a:ext uri="{9D8B030D-6E8A-4147-A177-3AD203B41FA5}">
                      <a16:colId xmlns:a16="http://schemas.microsoft.com/office/drawing/2014/main" val="1343388495"/>
                    </a:ext>
                  </a:extLst>
                </a:gridCol>
                <a:gridCol w="2630899">
                  <a:extLst>
                    <a:ext uri="{9D8B030D-6E8A-4147-A177-3AD203B41FA5}">
                      <a16:colId xmlns:a16="http://schemas.microsoft.com/office/drawing/2014/main" val="2318397458"/>
                    </a:ext>
                  </a:extLst>
                </a:gridCol>
                <a:gridCol w="2655011">
                  <a:extLst>
                    <a:ext uri="{9D8B030D-6E8A-4147-A177-3AD203B41FA5}">
                      <a16:colId xmlns:a16="http://schemas.microsoft.com/office/drawing/2014/main" val="1089767329"/>
                    </a:ext>
                  </a:extLst>
                </a:gridCol>
              </a:tblGrid>
              <a:tr h="16655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Analiz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risk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yo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Rediksyon risk yo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Jesyon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evènman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advès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Rekiperasyon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21007"/>
                  </a:ext>
                </a:extLst>
              </a:tr>
              <a:tr h="2220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Etid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sou Menas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vilnerabilite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Prevansyon ak Mitigasyon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Preparasyon, alèt ak repons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Relèvman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reyabilitasyon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rekonstriksyon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549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77060"/>
              </p:ext>
            </p:extLst>
          </p:nvPr>
        </p:nvGraphicFramePr>
        <p:xfrm>
          <a:off x="2461438" y="1295400"/>
          <a:ext cx="8786144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011">
                  <a:extLst>
                    <a:ext uri="{9D8B030D-6E8A-4147-A177-3AD203B41FA5}">
                      <a16:colId xmlns:a16="http://schemas.microsoft.com/office/drawing/2014/main" val="874203432"/>
                    </a:ext>
                  </a:extLst>
                </a:gridCol>
                <a:gridCol w="2146211">
                  <a:extLst>
                    <a:ext uri="{9D8B030D-6E8A-4147-A177-3AD203B41FA5}">
                      <a16:colId xmlns:a16="http://schemas.microsoft.com/office/drawing/2014/main" val="3335953944"/>
                    </a:ext>
                  </a:extLst>
                </a:gridCol>
                <a:gridCol w="6118922">
                  <a:extLst>
                    <a:ext uri="{9D8B030D-6E8A-4147-A177-3AD203B41FA5}">
                      <a16:colId xmlns:a16="http://schemas.microsoft.com/office/drawing/2014/main" val="2206195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#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Konpozant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Aktivite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399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Prevansyon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Sansibilizasyon, delokalizasyon ak relokalizasyon nan tan nòmal.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625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Mitigasyon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Baraj, Mi sèk, Gabyon,  konsèvasyon sòl, rebwazman..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16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Preparasyon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Fòmasyon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Montaj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dokiman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Plan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rediksyon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risk, plan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ijans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similasyon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….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57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Alèt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Sansibilizasyon nan tan ijans, piblikasyon bilten, Sistèm Alèt prekòs (SAP)…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52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5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Repons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Evakyasyon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swen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sante,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rechèch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sovtaj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asistans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alimantè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deblèman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Asenisman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………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72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6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Rekiperasyon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Kach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transfè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Asenisman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distribisyon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40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semans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757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1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2438400"/>
            <a:ext cx="7239000" cy="10668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EGZÈSIS</a:t>
            </a:r>
          </a:p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SENARYO FÒMATÈ A</a:t>
            </a:r>
          </a:p>
        </p:txBody>
      </p:sp>
    </p:spTree>
    <p:extLst>
      <p:ext uri="{BB962C8B-B14F-4D97-AF65-F5344CB8AC3E}">
        <p14:creationId xmlns:p14="http://schemas.microsoft.com/office/powerpoint/2010/main" val="16243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de-DE" sz="28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Wingdings 3</vt:lpstr>
      <vt:lpstr>Office Theme</vt:lpstr>
      <vt:lpstr> LESON # 4  SIK GRD</vt:lpstr>
      <vt:lpstr>OBJEKTIF LESON 2 SA SE: </vt:lpstr>
      <vt:lpstr>Definisyon Jesyon risk « GR »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31</cp:revision>
  <dcterms:created xsi:type="dcterms:W3CDTF">2023-08-14T17:01:13Z</dcterms:created>
  <dcterms:modified xsi:type="dcterms:W3CDTF">2023-08-23T18:49:00Z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